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59" r:id="rId4"/>
    <p:sldId id="260" r:id="rId5"/>
    <p:sldId id="274" r:id="rId6"/>
    <p:sldId id="261" r:id="rId7"/>
    <p:sldId id="270" r:id="rId8"/>
    <p:sldId id="262" r:id="rId9"/>
    <p:sldId id="284" r:id="rId10"/>
    <p:sldId id="272" r:id="rId11"/>
    <p:sldId id="285" r:id="rId12"/>
    <p:sldId id="279" r:id="rId13"/>
    <p:sldId id="287" r:id="rId14"/>
    <p:sldId id="276" r:id="rId15"/>
    <p:sldId id="286" r:id="rId16"/>
    <p:sldId id="280" r:id="rId17"/>
    <p:sldId id="267" r:id="rId18"/>
    <p:sldId id="271" r:id="rId19"/>
    <p:sldId id="283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14"/>
    <a:srgbClr val="E63A8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2366" autoAdjust="0"/>
  </p:normalViewPr>
  <p:slideViewPr>
    <p:cSldViewPr snapToGrid="0">
      <p:cViewPr varScale="1">
        <p:scale>
          <a:sx n="69" d="100"/>
          <a:sy n="69" d="100"/>
        </p:scale>
        <p:origin x="111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ult24\home24$\bramesfe\My%20Documents\Course%20Evals%20Data%20Analyst%20Work\Response%20Rate%20Analysis%20Apr%202017\UTSC%20versus%20FIS%20for%20Victoria%20and%20Greg%20Blue%20Notes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3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Errors</a:t>
            </a:r>
            <a:r>
              <a:rPr lang="en-CA" sz="3200" baseline="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in ROSI data over time</a:t>
            </a:r>
            <a:endParaRPr lang="en-CA" sz="32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Winter 2015</c:v>
                </c:pt>
                <c:pt idx="1">
                  <c:v>Fall 2015</c:v>
                </c:pt>
                <c:pt idx="2">
                  <c:v>Winter 2016</c:v>
                </c:pt>
                <c:pt idx="3">
                  <c:v>Fall 2016</c:v>
                </c:pt>
                <c:pt idx="4">
                  <c:v>Winter 2017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12</c:v>
                </c:pt>
                <c:pt idx="3">
                  <c:v>18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4F-416B-8C63-C78637D51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Faculty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Winter 2015</c:v>
                </c:pt>
                <c:pt idx="1">
                  <c:v>Fall 2015</c:v>
                </c:pt>
                <c:pt idx="2">
                  <c:v>Winter 2016</c:v>
                </c:pt>
                <c:pt idx="3">
                  <c:v>Fall 2016</c:v>
                </c:pt>
                <c:pt idx="4">
                  <c:v>Winter 2017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4F-416B-8C63-C78637D51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779280"/>
        <c:axId val="296779672"/>
      </c:lineChart>
      <c:catAx>
        <c:axId val="2967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6779672"/>
        <c:crosses val="autoZero"/>
        <c:auto val="1"/>
        <c:lblAlgn val="ctr"/>
        <c:lblOffset val="100"/>
        <c:noMultiLvlLbl val="0"/>
      </c:catAx>
      <c:valAx>
        <c:axId val="29677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77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800" b="0" i="0" baseline="0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</a:rPr>
              <a:t>Response rates over time</a:t>
            </a:r>
            <a:endParaRPr lang="en-CA" sz="2800" dirty="0">
              <a:solidFill>
                <a:schemeClr val="tx1"/>
              </a:solidFill>
              <a:effectLst/>
              <a:latin typeface="Baskerville Old Face" panose="02020602080505020303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'By year'!$A$2</c:f>
              <c:strCache>
                <c:ptCount val="1"/>
                <c:pt idx="0">
                  <c:v>Faculty A</c:v>
                </c:pt>
              </c:strCache>
            </c:strRef>
          </c:tx>
          <c:spPr>
            <a:ln w="28575" cap="rnd">
              <a:solidFill>
                <a:srgbClr val="4EAAE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'By year'!$B$1:$E$1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'By year'!$B$2:$E$2</c:f>
              <c:numCache>
                <c:formatCode>0%</c:formatCode>
                <c:ptCount val="4"/>
                <c:pt idx="0">
                  <c:v>0.3949584633140219</c:v>
                </c:pt>
                <c:pt idx="1">
                  <c:v>0.31573623898026504</c:v>
                </c:pt>
                <c:pt idx="2">
                  <c:v>0.29717123405722162</c:v>
                </c:pt>
                <c:pt idx="3">
                  <c:v>0.3408657173416102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C3-4DBA-A162-B05DC8BF88BA}"/>
            </c:ext>
          </c:extLst>
        </c:ser>
        <c:ser>
          <c:idx val="1"/>
          <c:order val="1"/>
          <c:tx>
            <c:strRef>
              <c:f>'By year'!$A$3</c:f>
              <c:strCache>
                <c:ptCount val="1"/>
                <c:pt idx="0">
                  <c:v>UG Avg</c:v>
                </c:pt>
              </c:strCache>
            </c:strRef>
          </c:tx>
          <c:spPr>
            <a:ln w="28575" cap="rnd">
              <a:solidFill>
                <a:srgbClr val="4EAAE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4EAAE2"/>
              </a:solidFill>
              <a:ln w="0" cap="rnd">
                <a:solidFill>
                  <a:srgbClr val="4EAAE2"/>
                </a:solidFill>
                <a:prstDash val="sysDot"/>
              </a:ln>
              <a:effectLst/>
            </c:spPr>
          </c:marker>
          <c:cat>
            <c:strRef>
              <c:f>'By year'!$B$1:$E$1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'By year'!$B$3:$E$3</c:f>
              <c:numCache>
                <c:formatCode>0%</c:formatCode>
                <c:ptCount val="4"/>
                <c:pt idx="0">
                  <c:v>0.42078037070094154</c:v>
                </c:pt>
                <c:pt idx="1">
                  <c:v>0.35984360937182452</c:v>
                </c:pt>
                <c:pt idx="2">
                  <c:v>0.34739943112555871</c:v>
                </c:pt>
                <c:pt idx="3">
                  <c:v>0.39259506411753586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C3-4DBA-A162-B05DC8BF88BA}"/>
            </c:ext>
          </c:extLst>
        </c:ser>
        <c:ser>
          <c:idx val="2"/>
          <c:order val="2"/>
          <c:tx>
            <c:strRef>
              <c:f>'By year'!$A$4</c:f>
              <c:strCache>
                <c:ptCount val="1"/>
                <c:pt idx="0">
                  <c:v>Faculty B</c:v>
                </c:pt>
              </c:strCache>
            </c:strRef>
          </c:tx>
          <c:spPr>
            <a:ln w="28575" cap="rnd">
              <a:solidFill>
                <a:srgbClr val="FD4D9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D4D9D"/>
              </a:solidFill>
              <a:ln w="12700" cap="rnd">
                <a:solidFill>
                  <a:srgbClr val="FD4D9D"/>
                </a:solidFill>
                <a:round/>
              </a:ln>
              <a:effectLst/>
            </c:spPr>
          </c:marker>
          <c:cat>
            <c:strRef>
              <c:f>'By year'!$B$1:$E$1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'By year'!$B$4:$E$4</c:f>
              <c:numCache>
                <c:formatCode>0%</c:formatCode>
                <c:ptCount val="4"/>
                <c:pt idx="0">
                  <c:v>0.71140684410646393</c:v>
                </c:pt>
                <c:pt idx="1">
                  <c:v>0.64368845120859441</c:v>
                </c:pt>
                <c:pt idx="2">
                  <c:v>0.62004984768762117</c:v>
                </c:pt>
                <c:pt idx="3">
                  <c:v>0.61333989662810728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C3-4DBA-A162-B05DC8BF88BA}"/>
            </c:ext>
          </c:extLst>
        </c:ser>
        <c:ser>
          <c:idx val="3"/>
          <c:order val="3"/>
          <c:tx>
            <c:strRef>
              <c:f>'By year'!$A$5</c:f>
              <c:strCache>
                <c:ptCount val="1"/>
                <c:pt idx="0">
                  <c:v>Grad Avg</c:v>
                </c:pt>
              </c:strCache>
            </c:strRef>
          </c:tx>
          <c:spPr>
            <a:ln w="28575" cap="rnd">
              <a:solidFill>
                <a:srgbClr val="FD4D9D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FD4D9D"/>
              </a:solidFill>
              <a:ln w="0" cap="rnd">
                <a:solidFill>
                  <a:srgbClr val="FD4D9D"/>
                </a:solidFill>
              </a:ln>
              <a:effectLst/>
            </c:spPr>
          </c:marker>
          <c:cat>
            <c:strRef>
              <c:f>'By year'!$B$1:$E$1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'By year'!$B$5:$E$5</c:f>
              <c:numCache>
                <c:formatCode>0%</c:formatCode>
                <c:ptCount val="4"/>
                <c:pt idx="0">
                  <c:v>0.63531539678950943</c:v>
                </c:pt>
                <c:pt idx="1">
                  <c:v>0.5623947955052091</c:v>
                </c:pt>
                <c:pt idx="2">
                  <c:v>0.55156189741612027</c:v>
                </c:pt>
                <c:pt idx="3">
                  <c:v>0.5763720636258296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C3-4DBA-A162-B05DC8BF8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02728"/>
        <c:axId val="167435704"/>
      </c:lineChart>
      <c:catAx>
        <c:axId val="16620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35704"/>
        <c:crosses val="autoZero"/>
        <c:auto val="1"/>
        <c:lblAlgn val="ctr"/>
        <c:lblOffset val="100"/>
        <c:noMultiLvlLbl val="0"/>
      </c:catAx>
      <c:valAx>
        <c:axId val="167435704"/>
        <c:scaling>
          <c:orientation val="minMax"/>
          <c:max val="0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0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37CE0-85DD-4404-AB5F-84D41852F8C7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CA"/>
        </a:p>
      </dgm:t>
    </dgm:pt>
    <dgm:pt modelId="{52F1E782-9ECD-428F-AA72-BDD9B3FAD4FC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CA" sz="1400" b="1" dirty="0">
              <a:latin typeface="Arial" panose="020B0604020202020204" pitchFamily="34" charset="0"/>
              <a:cs typeface="Arial" panose="020B0604020202020204" pitchFamily="34" charset="0"/>
            </a:rPr>
            <a:t>Institution (</a:t>
          </a:r>
          <a:r>
            <a:rPr lang="en-C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Core)</a:t>
          </a:r>
          <a:endParaRPr lang="en-C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35308-49AB-4459-827E-F750A48EAA1D}" type="parTrans" cxnId="{EE4EF6F1-E0C8-4FDC-8AD8-924BFDD13CF7}">
      <dgm:prSet/>
      <dgm:spPr/>
      <dgm:t>
        <a:bodyPr/>
        <a:lstStyle/>
        <a:p>
          <a:pPr algn="ctr"/>
          <a:endParaRPr lang="en-CA"/>
        </a:p>
      </dgm:t>
    </dgm:pt>
    <dgm:pt modelId="{9FF4C824-C671-4548-B1D2-B968445A7202}" type="sibTrans" cxnId="{EE4EF6F1-E0C8-4FDC-8AD8-924BFDD13CF7}">
      <dgm:prSet/>
      <dgm:spPr/>
      <dgm:t>
        <a:bodyPr/>
        <a:lstStyle/>
        <a:p>
          <a:pPr algn="ctr"/>
          <a:endParaRPr lang="en-CA"/>
        </a:p>
      </dgm:t>
    </dgm:pt>
    <dgm:pt modelId="{A1819B61-584B-4E2F-BA79-CF187D0CFE0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C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Division/Faculty</a:t>
          </a:r>
        </a:p>
      </dgm:t>
    </dgm:pt>
    <dgm:pt modelId="{A65644EF-C7E9-4BBE-8298-A3C36B92CD96}" type="parTrans" cxnId="{8B41E63D-26F8-446F-9D41-F15026C959D2}">
      <dgm:prSet/>
      <dgm:spPr/>
      <dgm:t>
        <a:bodyPr/>
        <a:lstStyle/>
        <a:p>
          <a:endParaRPr lang="en-CA"/>
        </a:p>
      </dgm:t>
    </dgm:pt>
    <dgm:pt modelId="{9DA4E573-179C-4983-9BDA-9F85F9467B20}" type="sibTrans" cxnId="{8B41E63D-26F8-446F-9D41-F15026C959D2}">
      <dgm:prSet/>
      <dgm:spPr/>
      <dgm:t>
        <a:bodyPr/>
        <a:lstStyle/>
        <a:p>
          <a:endParaRPr lang="en-CA"/>
        </a:p>
      </dgm:t>
    </dgm:pt>
    <dgm:pt modelId="{C0C76C44-BE55-4CE9-9801-DC15092AF94E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C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Department/Unit/ Course</a:t>
          </a:r>
        </a:p>
      </dgm:t>
    </dgm:pt>
    <dgm:pt modelId="{09DF513F-07B1-43B3-A507-BB55F7B46E83}" type="parTrans" cxnId="{E97B2613-CDB6-41B7-9356-9AA30AC1CB8A}">
      <dgm:prSet/>
      <dgm:spPr/>
      <dgm:t>
        <a:bodyPr/>
        <a:lstStyle/>
        <a:p>
          <a:endParaRPr lang="en-CA"/>
        </a:p>
      </dgm:t>
    </dgm:pt>
    <dgm:pt modelId="{9D7242E6-30C6-45B1-8ED6-24C8F69029CA}" type="sibTrans" cxnId="{E97B2613-CDB6-41B7-9356-9AA30AC1CB8A}">
      <dgm:prSet/>
      <dgm:spPr/>
      <dgm:t>
        <a:bodyPr/>
        <a:lstStyle/>
        <a:p>
          <a:endParaRPr lang="en-CA"/>
        </a:p>
      </dgm:t>
    </dgm:pt>
    <dgm:pt modelId="{C9D3403A-8F59-4828-8A10-F55E22482984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C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Instructor (Formative)</a:t>
          </a:r>
        </a:p>
      </dgm:t>
    </dgm:pt>
    <dgm:pt modelId="{D98283F1-9EE9-43B5-A0AE-23B861ECA4DC}" type="parTrans" cxnId="{5ADB51CD-BEC4-4BED-A625-0F2771878A85}">
      <dgm:prSet/>
      <dgm:spPr/>
      <dgm:t>
        <a:bodyPr/>
        <a:lstStyle/>
        <a:p>
          <a:endParaRPr lang="en-CA"/>
        </a:p>
      </dgm:t>
    </dgm:pt>
    <dgm:pt modelId="{2C7CB64D-6125-43A0-8A17-0F569102F9BC}" type="sibTrans" cxnId="{5ADB51CD-BEC4-4BED-A625-0F2771878A85}">
      <dgm:prSet/>
      <dgm:spPr/>
      <dgm:t>
        <a:bodyPr/>
        <a:lstStyle/>
        <a:p>
          <a:endParaRPr lang="en-CA"/>
        </a:p>
      </dgm:t>
    </dgm:pt>
    <dgm:pt modelId="{9996E680-3ADB-4BBA-A837-61F360B009A3}" type="pres">
      <dgm:prSet presAssocID="{B5E37CE0-85DD-4404-AB5F-84D41852F8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267A6EC-2B7D-4283-9630-41B069B12A25}" type="pres">
      <dgm:prSet presAssocID="{52F1E782-9ECD-428F-AA72-BDD9B3FAD4FC}" presName="Name8" presStyleCnt="0"/>
      <dgm:spPr/>
    </dgm:pt>
    <dgm:pt modelId="{F72B95D5-0493-4CF7-A27E-F9ABC45DC84C}" type="pres">
      <dgm:prSet presAssocID="{52F1E782-9ECD-428F-AA72-BDD9B3FAD4FC}" presName="level" presStyleLbl="node1" presStyleIdx="0" presStyleCnt="4" custLinFactNeighborX="5658" custLinFactNeighborY="-1510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569D83-49B1-45B0-B161-00F309B8733F}" type="pres">
      <dgm:prSet presAssocID="{52F1E782-9ECD-428F-AA72-BDD9B3FAD4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D82E18-6348-42E2-AA24-A227AB6B8C1B}" type="pres">
      <dgm:prSet presAssocID="{A1819B61-584B-4E2F-BA79-CF187D0CFE05}" presName="Name8" presStyleCnt="0"/>
      <dgm:spPr/>
    </dgm:pt>
    <dgm:pt modelId="{CA3BE671-C0D9-4038-9C15-DC74A67C8627}" type="pres">
      <dgm:prSet presAssocID="{A1819B61-584B-4E2F-BA79-CF187D0CFE05}" presName="level" presStyleLbl="node1" presStyleIdx="1" presStyleCnt="4" custScaleY="10432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99F16D-4BBF-48D9-9055-3625D7980BF6}" type="pres">
      <dgm:prSet presAssocID="{A1819B61-584B-4E2F-BA79-CF187D0CFE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6C231E-1BCF-469D-8D94-679281A50D01}" type="pres">
      <dgm:prSet presAssocID="{C0C76C44-BE55-4CE9-9801-DC15092AF94E}" presName="Name8" presStyleCnt="0"/>
      <dgm:spPr/>
    </dgm:pt>
    <dgm:pt modelId="{426B4F7D-D3AB-4BE3-AB59-9457C7A6A36C}" type="pres">
      <dgm:prSet presAssocID="{C0C76C44-BE55-4CE9-9801-DC15092AF94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2AA2BD-10B6-4B67-A759-67F569E97175}" type="pres">
      <dgm:prSet presAssocID="{C0C76C44-BE55-4CE9-9801-DC15092AF9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B69738-235D-44F8-A5DA-DF7E5FD6F6EC}" type="pres">
      <dgm:prSet presAssocID="{C9D3403A-8F59-4828-8A10-F55E22482984}" presName="Name8" presStyleCnt="0"/>
      <dgm:spPr/>
    </dgm:pt>
    <dgm:pt modelId="{89CC9E26-EED2-40B4-AFC4-4DAE7D04B74A}" type="pres">
      <dgm:prSet presAssocID="{C9D3403A-8F59-4828-8A10-F55E2248298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8E3E4B6-0D3B-49D8-9BB8-3849C879B117}" type="pres">
      <dgm:prSet presAssocID="{C9D3403A-8F59-4828-8A10-F55E224829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7F37A2C-EE91-4A6C-996C-5EB5F48AC977}" type="presOf" srcId="{A1819B61-584B-4E2F-BA79-CF187D0CFE05}" destId="{0399F16D-4BBF-48D9-9055-3625D7980BF6}" srcOrd="1" destOrd="0" presId="urn:microsoft.com/office/officeart/2005/8/layout/pyramid3"/>
    <dgm:cxn modelId="{F48F5B3D-C4D8-44FF-931D-E1B8D878CFAE}" type="presOf" srcId="{B5E37CE0-85DD-4404-AB5F-84D41852F8C7}" destId="{9996E680-3ADB-4BBA-A837-61F360B009A3}" srcOrd="0" destOrd="0" presId="urn:microsoft.com/office/officeart/2005/8/layout/pyramid3"/>
    <dgm:cxn modelId="{EE4EF6F1-E0C8-4FDC-8AD8-924BFDD13CF7}" srcId="{B5E37CE0-85DD-4404-AB5F-84D41852F8C7}" destId="{52F1E782-9ECD-428F-AA72-BDD9B3FAD4FC}" srcOrd="0" destOrd="0" parTransId="{6D535308-49AB-4459-827E-F750A48EAA1D}" sibTransId="{9FF4C824-C671-4548-B1D2-B968445A7202}"/>
    <dgm:cxn modelId="{649BA90E-B1CB-48FA-9FD1-7C9E648F9A5D}" type="presOf" srcId="{52F1E782-9ECD-428F-AA72-BDD9B3FAD4FC}" destId="{F72B95D5-0493-4CF7-A27E-F9ABC45DC84C}" srcOrd="0" destOrd="0" presId="urn:microsoft.com/office/officeart/2005/8/layout/pyramid3"/>
    <dgm:cxn modelId="{A94465DC-E003-47D0-9CF0-B9055531A9FB}" type="presOf" srcId="{C9D3403A-8F59-4828-8A10-F55E22482984}" destId="{89CC9E26-EED2-40B4-AFC4-4DAE7D04B74A}" srcOrd="0" destOrd="0" presId="urn:microsoft.com/office/officeart/2005/8/layout/pyramid3"/>
    <dgm:cxn modelId="{48A0937D-F533-45CC-8D3E-5FFAE97DD159}" type="presOf" srcId="{C9D3403A-8F59-4828-8A10-F55E22482984}" destId="{B8E3E4B6-0D3B-49D8-9BB8-3849C879B117}" srcOrd="1" destOrd="0" presId="urn:microsoft.com/office/officeart/2005/8/layout/pyramid3"/>
    <dgm:cxn modelId="{DFD6794D-5D39-4DFB-AE05-9462D96D7AAD}" type="presOf" srcId="{C0C76C44-BE55-4CE9-9801-DC15092AF94E}" destId="{426B4F7D-D3AB-4BE3-AB59-9457C7A6A36C}" srcOrd="0" destOrd="0" presId="urn:microsoft.com/office/officeart/2005/8/layout/pyramid3"/>
    <dgm:cxn modelId="{4C578A84-79D7-4795-B9DC-96CA7EB174AE}" type="presOf" srcId="{52F1E782-9ECD-428F-AA72-BDD9B3FAD4FC}" destId="{C1569D83-49B1-45B0-B161-00F309B8733F}" srcOrd="1" destOrd="0" presId="urn:microsoft.com/office/officeart/2005/8/layout/pyramid3"/>
    <dgm:cxn modelId="{5ADB51CD-BEC4-4BED-A625-0F2771878A85}" srcId="{B5E37CE0-85DD-4404-AB5F-84D41852F8C7}" destId="{C9D3403A-8F59-4828-8A10-F55E22482984}" srcOrd="3" destOrd="0" parTransId="{D98283F1-9EE9-43B5-A0AE-23B861ECA4DC}" sibTransId="{2C7CB64D-6125-43A0-8A17-0F569102F9BC}"/>
    <dgm:cxn modelId="{E97B2613-CDB6-41B7-9356-9AA30AC1CB8A}" srcId="{B5E37CE0-85DD-4404-AB5F-84D41852F8C7}" destId="{C0C76C44-BE55-4CE9-9801-DC15092AF94E}" srcOrd="2" destOrd="0" parTransId="{09DF513F-07B1-43B3-A507-BB55F7B46E83}" sibTransId="{9D7242E6-30C6-45B1-8ED6-24C8F69029CA}"/>
    <dgm:cxn modelId="{0CC66B71-490B-4F27-A250-D466FF84E8C2}" type="presOf" srcId="{C0C76C44-BE55-4CE9-9801-DC15092AF94E}" destId="{4C2AA2BD-10B6-4B67-A759-67F569E97175}" srcOrd="1" destOrd="0" presId="urn:microsoft.com/office/officeart/2005/8/layout/pyramid3"/>
    <dgm:cxn modelId="{17778EF5-CD06-47AD-A371-144E52734329}" type="presOf" srcId="{A1819B61-584B-4E2F-BA79-CF187D0CFE05}" destId="{CA3BE671-C0D9-4038-9C15-DC74A67C8627}" srcOrd="0" destOrd="0" presId="urn:microsoft.com/office/officeart/2005/8/layout/pyramid3"/>
    <dgm:cxn modelId="{8B41E63D-26F8-446F-9D41-F15026C959D2}" srcId="{B5E37CE0-85DD-4404-AB5F-84D41852F8C7}" destId="{A1819B61-584B-4E2F-BA79-CF187D0CFE05}" srcOrd="1" destOrd="0" parTransId="{A65644EF-C7E9-4BBE-8298-A3C36B92CD96}" sibTransId="{9DA4E573-179C-4983-9BDA-9F85F9467B20}"/>
    <dgm:cxn modelId="{7A905258-65CA-485E-A6AC-BA4C889824D6}" type="presParOf" srcId="{9996E680-3ADB-4BBA-A837-61F360B009A3}" destId="{0267A6EC-2B7D-4283-9630-41B069B12A25}" srcOrd="0" destOrd="0" presId="urn:microsoft.com/office/officeart/2005/8/layout/pyramid3"/>
    <dgm:cxn modelId="{E19DECD7-AA2C-4339-9F26-F76BACA07EF2}" type="presParOf" srcId="{0267A6EC-2B7D-4283-9630-41B069B12A25}" destId="{F72B95D5-0493-4CF7-A27E-F9ABC45DC84C}" srcOrd="0" destOrd="0" presId="urn:microsoft.com/office/officeart/2005/8/layout/pyramid3"/>
    <dgm:cxn modelId="{346BE5DF-C875-4B9B-82B7-1EF5E1F89561}" type="presParOf" srcId="{0267A6EC-2B7D-4283-9630-41B069B12A25}" destId="{C1569D83-49B1-45B0-B161-00F309B8733F}" srcOrd="1" destOrd="0" presId="urn:microsoft.com/office/officeart/2005/8/layout/pyramid3"/>
    <dgm:cxn modelId="{6E38191A-9629-4903-B067-00ADD0926DEA}" type="presParOf" srcId="{9996E680-3ADB-4BBA-A837-61F360B009A3}" destId="{BAD82E18-6348-42E2-AA24-A227AB6B8C1B}" srcOrd="1" destOrd="0" presId="urn:microsoft.com/office/officeart/2005/8/layout/pyramid3"/>
    <dgm:cxn modelId="{24EB00C2-1F30-44CA-8C0A-8AF1D0B63AB4}" type="presParOf" srcId="{BAD82E18-6348-42E2-AA24-A227AB6B8C1B}" destId="{CA3BE671-C0D9-4038-9C15-DC74A67C8627}" srcOrd="0" destOrd="0" presId="urn:microsoft.com/office/officeart/2005/8/layout/pyramid3"/>
    <dgm:cxn modelId="{5A0D11AC-9E99-4F80-BF1B-E7175D5FC091}" type="presParOf" srcId="{BAD82E18-6348-42E2-AA24-A227AB6B8C1B}" destId="{0399F16D-4BBF-48D9-9055-3625D7980BF6}" srcOrd="1" destOrd="0" presId="urn:microsoft.com/office/officeart/2005/8/layout/pyramid3"/>
    <dgm:cxn modelId="{D5486D1A-D229-4AA0-93AD-3C37C19EACBC}" type="presParOf" srcId="{9996E680-3ADB-4BBA-A837-61F360B009A3}" destId="{076C231E-1BCF-469D-8D94-679281A50D01}" srcOrd="2" destOrd="0" presId="urn:microsoft.com/office/officeart/2005/8/layout/pyramid3"/>
    <dgm:cxn modelId="{A63871F8-2C26-4061-8ABC-3850C5173E01}" type="presParOf" srcId="{076C231E-1BCF-469D-8D94-679281A50D01}" destId="{426B4F7D-D3AB-4BE3-AB59-9457C7A6A36C}" srcOrd="0" destOrd="0" presId="urn:microsoft.com/office/officeart/2005/8/layout/pyramid3"/>
    <dgm:cxn modelId="{211AB405-7B9C-4932-B92C-6ADBAE60BF45}" type="presParOf" srcId="{076C231E-1BCF-469D-8D94-679281A50D01}" destId="{4C2AA2BD-10B6-4B67-A759-67F569E97175}" srcOrd="1" destOrd="0" presId="urn:microsoft.com/office/officeart/2005/8/layout/pyramid3"/>
    <dgm:cxn modelId="{5C5BAFE5-F003-4D2F-A530-D65F0A481205}" type="presParOf" srcId="{9996E680-3ADB-4BBA-A837-61F360B009A3}" destId="{4CB69738-235D-44F8-A5DA-DF7E5FD6F6EC}" srcOrd="3" destOrd="0" presId="urn:microsoft.com/office/officeart/2005/8/layout/pyramid3"/>
    <dgm:cxn modelId="{A5E099E9-D27E-4D50-A600-BA996B4B68C2}" type="presParOf" srcId="{4CB69738-235D-44F8-A5DA-DF7E5FD6F6EC}" destId="{89CC9E26-EED2-40B4-AFC4-4DAE7D04B74A}" srcOrd="0" destOrd="0" presId="urn:microsoft.com/office/officeart/2005/8/layout/pyramid3"/>
    <dgm:cxn modelId="{A9746108-1693-4FA2-ABEA-D02E994C3EF3}" type="presParOf" srcId="{4CB69738-235D-44F8-A5DA-DF7E5FD6F6EC}" destId="{B8E3E4B6-0D3B-49D8-9BB8-3849C879B11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B95D5-0493-4CF7-A27E-F9ABC45DC84C}">
      <dsp:nvSpPr>
        <dsp:cNvPr id="0" name=""/>
        <dsp:cNvSpPr/>
      </dsp:nvSpPr>
      <dsp:spPr>
        <a:xfrm rot="10800000">
          <a:off x="0" y="0"/>
          <a:ext cx="4737057" cy="1164781"/>
        </a:xfrm>
        <a:prstGeom prst="trapezoid">
          <a:avLst>
            <a:gd name="adj" fmla="val 50293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Institution (</a:t>
          </a:r>
          <a:r>
            <a:rPr lang="en-C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Core)</a:t>
          </a:r>
          <a:endParaRPr lang="en-C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828985" y="0"/>
        <a:ext cx="3079087" cy="1164781"/>
      </dsp:txXfrm>
    </dsp:sp>
    <dsp:sp modelId="{CA3BE671-C0D9-4038-9C15-DC74A67C8627}">
      <dsp:nvSpPr>
        <dsp:cNvPr id="0" name=""/>
        <dsp:cNvSpPr/>
      </dsp:nvSpPr>
      <dsp:spPr>
        <a:xfrm rot="10800000">
          <a:off x="585799" y="1164781"/>
          <a:ext cx="3565458" cy="1215147"/>
        </a:xfrm>
        <a:prstGeom prst="trapezoid">
          <a:avLst>
            <a:gd name="adj" fmla="val 50293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Division/Faculty</a:t>
          </a:r>
        </a:p>
      </dsp:txBody>
      <dsp:txXfrm rot="-10800000">
        <a:off x="1209754" y="1164781"/>
        <a:ext cx="2317548" cy="1215147"/>
      </dsp:txXfrm>
    </dsp:sp>
    <dsp:sp modelId="{426B4F7D-D3AB-4BE3-AB59-9457C7A6A36C}">
      <dsp:nvSpPr>
        <dsp:cNvPr id="0" name=""/>
        <dsp:cNvSpPr/>
      </dsp:nvSpPr>
      <dsp:spPr>
        <a:xfrm rot="10800000">
          <a:off x="1196929" y="2379929"/>
          <a:ext cx="2343199" cy="1164781"/>
        </a:xfrm>
        <a:prstGeom prst="trapezoid">
          <a:avLst>
            <a:gd name="adj" fmla="val 50293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Department/Unit/ Course</a:t>
          </a:r>
        </a:p>
      </dsp:txBody>
      <dsp:txXfrm rot="-10800000">
        <a:off x="1606989" y="2379929"/>
        <a:ext cx="1523079" cy="1164781"/>
      </dsp:txXfrm>
    </dsp:sp>
    <dsp:sp modelId="{89CC9E26-EED2-40B4-AFC4-4DAE7D04B74A}">
      <dsp:nvSpPr>
        <dsp:cNvPr id="0" name=""/>
        <dsp:cNvSpPr/>
      </dsp:nvSpPr>
      <dsp:spPr>
        <a:xfrm rot="10800000">
          <a:off x="1782729" y="3544711"/>
          <a:ext cx="1171599" cy="1164781"/>
        </a:xfrm>
        <a:prstGeom prst="trapezoid">
          <a:avLst>
            <a:gd name="adj" fmla="val 50293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Instructor (Formative)</a:t>
          </a:r>
        </a:p>
      </dsp:txBody>
      <dsp:txXfrm rot="-10800000">
        <a:off x="1782729" y="3544711"/>
        <a:ext cx="1171599" cy="116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896B-9689-4534-A2AD-7631889F175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BB02-8A65-49CA-A7F3-9CCD24190B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3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 VJ</a:t>
            </a:r>
          </a:p>
          <a:p>
            <a:endParaRPr lang="en-CA" dirty="0" smtClean="0"/>
          </a:p>
          <a:p>
            <a:r>
              <a:rPr lang="en-CA" smtClean="0"/>
              <a:t>50 MINUTES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00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07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54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41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Note</a:t>
            </a:r>
            <a:r>
              <a:rPr lang="en-CA" baseline="0" dirty="0" smtClean="0"/>
              <a:t> in A section – agreed to compromises in hopes of improving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547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0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57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24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08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995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GH, VJ, 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31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74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 – library 3</a:t>
            </a:r>
            <a:r>
              <a:rPr lang="en-CA" baseline="30000" dirty="0" smtClean="0"/>
              <a:t>rd</a:t>
            </a:r>
            <a:r>
              <a:rPr lang="en-CA" dirty="0" smtClean="0"/>
              <a:t> largest system in NA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43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 – more</a:t>
            </a:r>
            <a:r>
              <a:rPr lang="en-CA" baseline="0" dirty="0" smtClean="0"/>
              <a:t> like 16 faculties </a:t>
            </a:r>
            <a:r>
              <a:rPr lang="en-CA" baseline="0" dirty="0" err="1" smtClean="0"/>
              <a:t>bc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ug</a:t>
            </a:r>
            <a:r>
              <a:rPr lang="en-CA" baseline="0" dirty="0" smtClean="0"/>
              <a:t> and grad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68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61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62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12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8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VJ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2BB02-8A65-49CA-A7F3-9CCD24190BB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2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9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9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2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96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0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50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0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29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8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63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40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7BC3-EC5B-49FC-8A68-B66E72BCE2DA}" type="datetimeFigureOut">
              <a:rPr lang="en-CA" smtClean="0"/>
              <a:t>09/01/2018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3445-B983-485C-A032-C710E7B95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51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849086"/>
            <a:ext cx="4581331" cy="600891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276"/>
            <a:ext cx="12192000" cy="6882276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15022">
            <a:off x="1466181" y="752831"/>
            <a:ext cx="7640467" cy="1325563"/>
          </a:xfrm>
        </p:spPr>
        <p:txBody>
          <a:bodyPr/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A Tale of Two Faculties</a:t>
            </a:r>
            <a:r>
              <a:rPr lang="en-CA" dirty="0" smtClean="0">
                <a:latin typeface="Baskerville Old Face" panose="02020602080505020303" pitchFamily="18" charset="0"/>
              </a:rPr>
              <a:t/>
            </a:r>
            <a:br>
              <a:rPr lang="en-CA" dirty="0" smtClean="0">
                <a:latin typeface="Baskerville Old Face" panose="02020602080505020303" pitchFamily="18" charset="0"/>
              </a:rPr>
            </a:br>
            <a:r>
              <a:rPr lang="en-CA" sz="3200" i="1" dirty="0" smtClean="0">
                <a:latin typeface="Baskerville Old Face" panose="02020602080505020303" pitchFamily="18" charset="0"/>
              </a:rPr>
              <a:t>A Study in Contrasts and Lessons Learned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82627" cy="606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132443" y="5168349"/>
            <a:ext cx="6050680" cy="168965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221896" y="5327374"/>
            <a:ext cx="5803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James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Data Coordinator, Course Evaluations</a:t>
            </a:r>
          </a:p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Gregory Hum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PhD, Assistant Director, Teaching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96" y="6124801"/>
            <a:ext cx="5887622" cy="6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1296" y="260460"/>
            <a:ext cx="7865458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Key Lessons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376154"/>
            <a:ext cx="4753820" cy="1386368"/>
            <a:chOff x="0" y="1376154"/>
            <a:chExt cx="4753820" cy="1386368"/>
          </a:xfrm>
        </p:grpSpPr>
        <p:sp>
          <p:nvSpPr>
            <p:cNvPr id="9" name="Flowchart: Connector 8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051234"/>
            <a:ext cx="4086478" cy="1386368"/>
            <a:chOff x="0" y="1376154"/>
            <a:chExt cx="4753820" cy="1386368"/>
          </a:xfrm>
          <a:solidFill>
            <a:schemeClr val="bg1">
              <a:lumMod val="75000"/>
            </a:schemeClr>
          </a:solidFill>
        </p:grpSpPr>
        <p:sp>
          <p:nvSpPr>
            <p:cNvPr id="13" name="Flowchart: Connector 12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726314"/>
            <a:ext cx="3512818" cy="1386368"/>
            <a:chOff x="0" y="1376154"/>
            <a:chExt cx="4753820" cy="1386368"/>
          </a:xfrm>
          <a:solidFill>
            <a:srgbClr val="92D050"/>
          </a:solidFill>
        </p:grpSpPr>
        <p:sp>
          <p:nvSpPr>
            <p:cNvPr id="16" name="Flowchart: Connector 15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06308" y="1838505"/>
            <a:ext cx="796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consultation and buy-in set the stage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9676" y="3482808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Collaboration and engagement are key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8351" y="5157888"/>
            <a:ext cx="680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Build and maintain sustainable processes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40342"/>
            <a:ext cx="4753820" cy="1386368"/>
            <a:chOff x="0" y="1376154"/>
            <a:chExt cx="4753820" cy="1386368"/>
          </a:xfrm>
        </p:grpSpPr>
        <p:sp>
          <p:nvSpPr>
            <p:cNvPr id="10" name="Flowchart: Connector 9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10179684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Consultation and Buy-In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7202" y="2042035"/>
            <a:ext cx="4534430" cy="646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A</a:t>
            </a:r>
            <a:r>
              <a:rPr lang="en-CA" sz="3600" dirty="0">
                <a:latin typeface="Baskerville Old Face" panose="02020602080505020303" pitchFamily="18" charset="0"/>
              </a:rPr>
              <a:t> </a:t>
            </a:r>
            <a:r>
              <a:rPr lang="en-CA" sz="3200" dirty="0" smtClean="0">
                <a:latin typeface="Baskerville Old Face" panose="02020602080505020303" pitchFamily="18" charset="0"/>
              </a:rPr>
              <a:t>- 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“Challenging”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89436" y="2055860"/>
            <a:ext cx="4683967" cy="618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B </a:t>
            </a:r>
            <a:r>
              <a:rPr lang="en-CA" sz="3200" dirty="0" smtClean="0">
                <a:latin typeface="Baskerville Old Face" panose="02020602080505020303" pitchFamily="18" charset="0"/>
              </a:rPr>
              <a:t>-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“Early Success”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555" y="4620978"/>
            <a:ext cx="1600200" cy="1600200"/>
            <a:chOff x="7825983" y="240342"/>
            <a:chExt cx="2152482" cy="2148840"/>
          </a:xfrm>
        </p:grpSpPr>
        <p:sp>
          <p:nvSpPr>
            <p:cNvPr id="15" name="Teardrop 14"/>
            <p:cNvSpPr/>
            <p:nvPr/>
          </p:nvSpPr>
          <p:spPr>
            <a:xfrm rot="10800000">
              <a:off x="7825983" y="240342"/>
              <a:ext cx="2152482" cy="214884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8195" y="621523"/>
              <a:ext cx="1386478" cy="138647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345851" y="4620978"/>
            <a:ext cx="1600200" cy="1600200"/>
            <a:chOff x="9353718" y="240342"/>
            <a:chExt cx="2152482" cy="2148840"/>
          </a:xfrm>
        </p:grpSpPr>
        <p:sp>
          <p:nvSpPr>
            <p:cNvPr id="18" name="Teardrop 17"/>
            <p:cNvSpPr/>
            <p:nvPr/>
          </p:nvSpPr>
          <p:spPr>
            <a:xfrm>
              <a:off x="9353718" y="240342"/>
              <a:ext cx="2152482" cy="2148840"/>
            </a:xfrm>
            <a:prstGeom prst="teardrop">
              <a:avLst/>
            </a:prstGeom>
            <a:solidFill>
              <a:srgbClr val="E63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594" y="466011"/>
              <a:ext cx="1467345" cy="146734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10793" y="2637516"/>
            <a:ext cx="4636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Decision to implement made quickly, and implementation occurred on a condensed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No defined communication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b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skepticism, low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 in the system</a:t>
            </a:r>
            <a:b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preference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 methods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9436" y="2637516"/>
            <a:ext cx="444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Discussions regarding implementation lasted over a year, with multiple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Consistent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b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Low skepticism, high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b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Enthusiasm for new system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8660" y="2233401"/>
            <a:ext cx="6703577" cy="42700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is a collaborative process bottom-up and top-down</a:t>
            </a:r>
          </a:p>
          <a:p>
            <a:pPr lvl="1">
              <a:lnSpc>
                <a:spcPct val="100000"/>
              </a:lnSpc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Buy-in is contingent on local contacts/actions</a:t>
            </a:r>
          </a:p>
          <a:p>
            <a:pPr lvl="1">
              <a:lnSpc>
                <a:spcPct val="100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Buy-in &amp; consultation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shouldn’t be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rushed</a:t>
            </a:r>
          </a:p>
          <a:p>
            <a:pPr>
              <a:lnSpc>
                <a:spcPct val="100000"/>
              </a:lnSpc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available to guide and facilitate</a:t>
            </a:r>
          </a:p>
          <a:p>
            <a:pPr lvl="1">
              <a:lnSpc>
                <a:spcPct val="100000"/>
              </a:lnSpc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 &amp; meetings</a:t>
            </a:r>
          </a:p>
          <a:p>
            <a:pPr lvl="1">
              <a:lnSpc>
                <a:spcPct val="100000"/>
              </a:lnSpc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“Move towards the resistance”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40342"/>
            <a:ext cx="4753820" cy="1386368"/>
            <a:chOff x="0" y="1376154"/>
            <a:chExt cx="4753820" cy="1386368"/>
          </a:xfrm>
        </p:grpSpPr>
        <p:sp>
          <p:nvSpPr>
            <p:cNvPr id="7" name="Flowchart: Connector 6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solidFill>
              <a:srgbClr val="F49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81487" y="240342"/>
            <a:ext cx="10538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Consultation and Buy-In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906" y="3885547"/>
            <a:ext cx="4162015" cy="2762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7202" y="2042035"/>
            <a:ext cx="4534430" cy="646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A</a:t>
            </a:r>
            <a:r>
              <a:rPr lang="en-CA" sz="3600" dirty="0">
                <a:latin typeface="Baskerville Old Face" panose="02020602080505020303" pitchFamily="18" charset="0"/>
              </a:rPr>
              <a:t> </a:t>
            </a:r>
            <a:r>
              <a:rPr lang="en-CA" sz="3200" dirty="0" smtClean="0">
                <a:latin typeface="Baskerville Old Face" panose="02020602080505020303" pitchFamily="18" charset="0"/>
              </a:rPr>
              <a:t>- 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“Challenging”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89436" y="2055860"/>
            <a:ext cx="4683967" cy="618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B </a:t>
            </a:r>
            <a:r>
              <a:rPr lang="en-CA" sz="3200" dirty="0" smtClean="0">
                <a:latin typeface="Baskerville Old Face" panose="02020602080505020303" pitchFamily="18" charset="0"/>
              </a:rPr>
              <a:t>-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“Early Success”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497" y="4620978"/>
            <a:ext cx="1600200" cy="1600200"/>
            <a:chOff x="7825983" y="240342"/>
            <a:chExt cx="2152482" cy="2148840"/>
          </a:xfrm>
        </p:grpSpPr>
        <p:sp>
          <p:nvSpPr>
            <p:cNvPr id="15" name="Teardrop 14"/>
            <p:cNvSpPr/>
            <p:nvPr/>
          </p:nvSpPr>
          <p:spPr>
            <a:xfrm rot="10800000">
              <a:off x="7825983" y="240342"/>
              <a:ext cx="2152482" cy="214884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8195" y="621523"/>
              <a:ext cx="1386478" cy="138647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352817" y="4620978"/>
            <a:ext cx="1600200" cy="1600200"/>
            <a:chOff x="9353718" y="240342"/>
            <a:chExt cx="2152482" cy="2148840"/>
          </a:xfrm>
        </p:grpSpPr>
        <p:sp>
          <p:nvSpPr>
            <p:cNvPr id="18" name="Teardrop 17"/>
            <p:cNvSpPr/>
            <p:nvPr/>
          </p:nvSpPr>
          <p:spPr>
            <a:xfrm>
              <a:off x="9353718" y="240342"/>
              <a:ext cx="2152482" cy="2148840"/>
            </a:xfrm>
            <a:prstGeom prst="teardrop">
              <a:avLst/>
            </a:prstGeom>
            <a:solidFill>
              <a:srgbClr val="E63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594" y="466011"/>
              <a:ext cx="1467345" cy="146734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10793" y="2637516"/>
            <a:ext cx="4636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Course and instructor data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were collected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little input 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Miscommunications over central online data verification tool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9436" y="2637516"/>
            <a:ext cx="444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communication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contacts for day-to-day course evaluations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staff meant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rebuilding relationships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79537"/>
            <a:ext cx="4086478" cy="1386368"/>
            <a:chOff x="0" y="1376154"/>
            <a:chExt cx="4753820" cy="1386368"/>
          </a:xfrm>
          <a:solidFill>
            <a:schemeClr val="bg1">
              <a:lumMod val="75000"/>
            </a:schemeClr>
          </a:solidFill>
        </p:grpSpPr>
        <p:sp>
          <p:nvSpPr>
            <p:cNvPr id="23" name="Flowchart: Connector 22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9396587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Collaboration and Engagement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79537"/>
            <a:ext cx="4086478" cy="1386368"/>
            <a:chOff x="0" y="1376154"/>
            <a:chExt cx="4753820" cy="1386368"/>
          </a:xfrm>
          <a:solidFill>
            <a:schemeClr val="bg1">
              <a:lumMod val="75000"/>
            </a:schemeClr>
          </a:solidFill>
        </p:grpSpPr>
        <p:sp>
          <p:nvSpPr>
            <p:cNvPr id="7" name="Flowchart: Connector 6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81487" y="240342"/>
            <a:ext cx="8789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Collaboration and Engagement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838200" y="2364170"/>
            <a:ext cx="6841142" cy="3797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Key contacts are important</a:t>
            </a:r>
          </a:p>
          <a:p>
            <a:pPr lvl="1">
              <a:lnSpc>
                <a:spcPct val="100000"/>
              </a:lnSpc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allies (it’s never too late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lvl="1">
              <a:lnSpc>
                <a:spcPct val="100000"/>
              </a:lnSpc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Remain in and/or re-establish contact (meet/train newcomers)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strategies are essential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Advising students and faculty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pop-ups in LMS,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presentations, newsletters)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local and central conversations going to maintain focus and engagement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evidence to drive the conversation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79342" y="2364170"/>
            <a:ext cx="4312235" cy="4310357"/>
          </a:xfrm>
          <a:prstGeom prst="flowChartConnector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sz="1100" dirty="0" smtClean="0"/>
          </a:p>
          <a:p>
            <a:pPr marL="0" indent="0">
              <a:buNone/>
            </a:pPr>
            <a:endParaRPr lang="en-CA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7202" y="2042035"/>
            <a:ext cx="4534430" cy="646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A</a:t>
            </a:r>
            <a:r>
              <a:rPr lang="en-CA" sz="3600" dirty="0">
                <a:latin typeface="Baskerville Old Face" panose="02020602080505020303" pitchFamily="18" charset="0"/>
              </a:rPr>
              <a:t> </a:t>
            </a:r>
            <a:r>
              <a:rPr lang="en-CA" sz="3200" dirty="0" smtClean="0">
                <a:latin typeface="Baskerville Old Face" panose="02020602080505020303" pitchFamily="18" charset="0"/>
              </a:rPr>
              <a:t>- 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“Challenging”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89436" y="2055860"/>
            <a:ext cx="4683967" cy="618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B </a:t>
            </a:r>
            <a:r>
              <a:rPr lang="en-CA" sz="3200" dirty="0" smtClean="0">
                <a:latin typeface="Baskerville Old Face" panose="02020602080505020303" pitchFamily="18" charset="0"/>
              </a:rPr>
              <a:t>-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“Early Success”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497" y="4620978"/>
            <a:ext cx="1600200" cy="1600200"/>
            <a:chOff x="7825983" y="240342"/>
            <a:chExt cx="2152482" cy="2148840"/>
          </a:xfrm>
        </p:grpSpPr>
        <p:sp>
          <p:nvSpPr>
            <p:cNvPr id="15" name="Teardrop 14"/>
            <p:cNvSpPr/>
            <p:nvPr/>
          </p:nvSpPr>
          <p:spPr>
            <a:xfrm rot="10800000">
              <a:off x="7825983" y="240342"/>
              <a:ext cx="2152482" cy="214884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8195" y="621523"/>
              <a:ext cx="1386478" cy="138647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373303" y="4620978"/>
            <a:ext cx="1600200" cy="1600200"/>
            <a:chOff x="9353718" y="240342"/>
            <a:chExt cx="2152482" cy="2148840"/>
          </a:xfrm>
        </p:grpSpPr>
        <p:sp>
          <p:nvSpPr>
            <p:cNvPr id="18" name="Teardrop 17"/>
            <p:cNvSpPr/>
            <p:nvPr/>
          </p:nvSpPr>
          <p:spPr>
            <a:xfrm>
              <a:off x="9353718" y="240342"/>
              <a:ext cx="2152482" cy="2148840"/>
            </a:xfrm>
            <a:prstGeom prst="teardrop">
              <a:avLst/>
            </a:prstGeom>
            <a:solidFill>
              <a:srgbClr val="E63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1594" y="466011"/>
              <a:ext cx="1467345" cy="146734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10793" y="2637516"/>
            <a:ext cx="4636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Errors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occurred due to previous agreed-to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Course Evaluation Team smaller at time of implementation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Earlier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with fewer established processes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9437" y="2637516"/>
            <a:ext cx="4164788" cy="3477875"/>
          </a:xfrm>
          <a:custGeom>
            <a:avLst/>
            <a:gdLst>
              <a:gd name="connsiteX0" fmla="*/ 0 w 4448665"/>
              <a:gd name="connsiteY0" fmla="*/ 0 h 3170099"/>
              <a:gd name="connsiteX1" fmla="*/ 4448665 w 4448665"/>
              <a:gd name="connsiteY1" fmla="*/ 0 h 3170099"/>
              <a:gd name="connsiteX2" fmla="*/ 4448665 w 4448665"/>
              <a:gd name="connsiteY2" fmla="*/ 3170099 h 3170099"/>
              <a:gd name="connsiteX3" fmla="*/ 0 w 4448665"/>
              <a:gd name="connsiteY3" fmla="*/ 3170099 h 3170099"/>
              <a:gd name="connsiteX4" fmla="*/ 0 w 4448665"/>
              <a:gd name="connsiteY4" fmla="*/ 0 h 3170099"/>
              <a:gd name="connsiteX0" fmla="*/ 0 w 4448665"/>
              <a:gd name="connsiteY0" fmla="*/ 0 h 3170099"/>
              <a:gd name="connsiteX1" fmla="*/ 4448665 w 4448665"/>
              <a:gd name="connsiteY1" fmla="*/ 0 h 3170099"/>
              <a:gd name="connsiteX2" fmla="*/ 3874130 w 4448665"/>
              <a:gd name="connsiteY2" fmla="*/ 3072995 h 3170099"/>
              <a:gd name="connsiteX3" fmla="*/ 0 w 4448665"/>
              <a:gd name="connsiteY3" fmla="*/ 3170099 h 3170099"/>
              <a:gd name="connsiteX4" fmla="*/ 0 w 4448665"/>
              <a:gd name="connsiteY4" fmla="*/ 0 h 3170099"/>
              <a:gd name="connsiteX0" fmla="*/ 0 w 4448665"/>
              <a:gd name="connsiteY0" fmla="*/ 0 h 3170099"/>
              <a:gd name="connsiteX1" fmla="*/ 4448665 w 4448665"/>
              <a:gd name="connsiteY1" fmla="*/ 0 h 3170099"/>
              <a:gd name="connsiteX2" fmla="*/ 3801302 w 4448665"/>
              <a:gd name="connsiteY2" fmla="*/ 3072995 h 3170099"/>
              <a:gd name="connsiteX3" fmla="*/ 0 w 4448665"/>
              <a:gd name="connsiteY3" fmla="*/ 3170099 h 3170099"/>
              <a:gd name="connsiteX4" fmla="*/ 0 w 4448665"/>
              <a:gd name="connsiteY4" fmla="*/ 0 h 3170099"/>
              <a:gd name="connsiteX0" fmla="*/ 0 w 4448665"/>
              <a:gd name="connsiteY0" fmla="*/ 0 h 3170099"/>
              <a:gd name="connsiteX1" fmla="*/ 4448665 w 4448665"/>
              <a:gd name="connsiteY1" fmla="*/ 0 h 3170099"/>
              <a:gd name="connsiteX2" fmla="*/ 3801302 w 4448665"/>
              <a:gd name="connsiteY2" fmla="*/ 3072995 h 3170099"/>
              <a:gd name="connsiteX3" fmla="*/ 0 w 4448665"/>
              <a:gd name="connsiteY3" fmla="*/ 3170099 h 3170099"/>
              <a:gd name="connsiteX4" fmla="*/ 0 w 4448665"/>
              <a:gd name="connsiteY4" fmla="*/ 0 h 3170099"/>
              <a:gd name="connsiteX0" fmla="*/ 0 w 4448665"/>
              <a:gd name="connsiteY0" fmla="*/ 0 h 3170099"/>
              <a:gd name="connsiteX1" fmla="*/ 4448665 w 4448665"/>
              <a:gd name="connsiteY1" fmla="*/ 0 h 3170099"/>
              <a:gd name="connsiteX2" fmla="*/ 3801302 w 4448665"/>
              <a:gd name="connsiteY2" fmla="*/ 3072995 h 3170099"/>
              <a:gd name="connsiteX3" fmla="*/ 0 w 4448665"/>
              <a:gd name="connsiteY3" fmla="*/ 3170099 h 3170099"/>
              <a:gd name="connsiteX4" fmla="*/ 0 w 4448665"/>
              <a:gd name="connsiteY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665" h="3170099">
                <a:moveTo>
                  <a:pt x="0" y="0"/>
                </a:moveTo>
                <a:lnTo>
                  <a:pt x="4448665" y="0"/>
                </a:lnTo>
                <a:cubicBezTo>
                  <a:pt x="4232877" y="1024332"/>
                  <a:pt x="4203207" y="2081032"/>
                  <a:pt x="3801302" y="3072995"/>
                </a:cubicBezTo>
                <a:cubicBezTo>
                  <a:pt x="2566569" y="3121547"/>
                  <a:pt x="1267101" y="3137731"/>
                  <a:pt x="0" y="3170099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Registrar’s Office, and introduction to online data collection tool early on in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Course Evaluation Team had more members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stronger understanding of process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187398"/>
            <a:ext cx="3512818" cy="1386368"/>
            <a:chOff x="0" y="1376154"/>
            <a:chExt cx="4753820" cy="1386368"/>
          </a:xfrm>
          <a:solidFill>
            <a:srgbClr val="92D050"/>
          </a:solidFill>
        </p:grpSpPr>
        <p:sp>
          <p:nvSpPr>
            <p:cNvPr id="26" name="Flowchart: Connector 25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9396587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Sustainable Processes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869" y="2254833"/>
            <a:ext cx="10515600" cy="3775853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local processes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Written resources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education</a:t>
            </a: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sustain long-term sustainable processes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Create and update roadmaps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process to available resources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Be cautious with short-term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solutions/compromises</a:t>
            </a:r>
          </a:p>
          <a:p>
            <a:pPr marL="228600" lvl="1">
              <a:spcBef>
                <a:spcPts val="1000"/>
              </a:spcBef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Continuously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re-evaluate processes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Look at the data</a:t>
            </a:r>
          </a:p>
          <a:p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87398"/>
            <a:ext cx="3512818" cy="1386368"/>
            <a:chOff x="0" y="1376154"/>
            <a:chExt cx="4753820" cy="1386368"/>
          </a:xfrm>
          <a:solidFill>
            <a:srgbClr val="92D050"/>
          </a:solidFill>
        </p:grpSpPr>
        <p:sp>
          <p:nvSpPr>
            <p:cNvPr id="7" name="Flowchart: Connector 6"/>
            <p:cNvSpPr/>
            <p:nvPr/>
          </p:nvSpPr>
          <p:spPr>
            <a:xfrm>
              <a:off x="3454214" y="1376154"/>
              <a:ext cx="1299606" cy="138636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76154"/>
              <a:ext cx="4086478" cy="1386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81487" y="240342"/>
            <a:ext cx="9396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smtClean="0">
                <a:latin typeface="Baskerville Old Face" panose="02020602080505020303" pitchFamily="18" charset="0"/>
              </a:rPr>
              <a:t>Sustainable Processes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F4941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7461" y="0"/>
            <a:ext cx="2724539" cy="5141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67461" y="5194111"/>
            <a:ext cx="2724539" cy="1663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Measuring Success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134705"/>
              </p:ext>
            </p:extLst>
          </p:nvPr>
        </p:nvGraphicFramePr>
        <p:xfrm>
          <a:off x="205272" y="1751577"/>
          <a:ext cx="9591774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864666" y="240342"/>
            <a:ext cx="1691640" cy="1693014"/>
            <a:chOff x="477430" y="3851808"/>
            <a:chExt cx="2152482" cy="2148840"/>
          </a:xfrm>
        </p:grpSpPr>
        <p:sp>
          <p:nvSpPr>
            <p:cNvPr id="5" name="Teardrop 4"/>
            <p:cNvSpPr/>
            <p:nvPr/>
          </p:nvSpPr>
          <p:spPr>
            <a:xfrm rot="10800000">
              <a:off x="477430" y="3851808"/>
              <a:ext cx="2152482" cy="214884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642" y="4232989"/>
              <a:ext cx="1386478" cy="138647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136620" y="240342"/>
            <a:ext cx="1691640" cy="1693015"/>
            <a:chOff x="6096000" y="3851808"/>
            <a:chExt cx="2152482" cy="2148840"/>
          </a:xfrm>
        </p:grpSpPr>
        <p:sp>
          <p:nvSpPr>
            <p:cNvPr id="7" name="Teardrop 6"/>
            <p:cNvSpPr/>
            <p:nvPr/>
          </p:nvSpPr>
          <p:spPr>
            <a:xfrm>
              <a:off x="6096000" y="3851808"/>
              <a:ext cx="2152482" cy="2148840"/>
            </a:xfrm>
            <a:prstGeom prst="teardrop">
              <a:avLst/>
            </a:prstGeom>
            <a:solidFill>
              <a:srgbClr val="E63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3876" y="4077477"/>
              <a:ext cx="1467345" cy="146734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Measuring Success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09546"/>
              </p:ext>
            </p:extLst>
          </p:nvPr>
        </p:nvGraphicFramePr>
        <p:xfrm>
          <a:off x="1488838" y="1496679"/>
          <a:ext cx="8100898" cy="486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64666" y="240342"/>
            <a:ext cx="1691640" cy="1693014"/>
            <a:chOff x="477430" y="3851808"/>
            <a:chExt cx="2152482" cy="2148840"/>
          </a:xfrm>
        </p:grpSpPr>
        <p:sp>
          <p:nvSpPr>
            <p:cNvPr id="15" name="Teardrop 14"/>
            <p:cNvSpPr/>
            <p:nvPr/>
          </p:nvSpPr>
          <p:spPr>
            <a:xfrm rot="10800000">
              <a:off x="477430" y="3851808"/>
              <a:ext cx="2152482" cy="2148840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642" y="4232989"/>
              <a:ext cx="1386478" cy="138647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0136620" y="240342"/>
            <a:ext cx="1691640" cy="1693015"/>
            <a:chOff x="6096000" y="3851808"/>
            <a:chExt cx="2152482" cy="2148840"/>
          </a:xfrm>
        </p:grpSpPr>
        <p:sp>
          <p:nvSpPr>
            <p:cNvPr id="18" name="Teardrop 17"/>
            <p:cNvSpPr/>
            <p:nvPr/>
          </p:nvSpPr>
          <p:spPr>
            <a:xfrm>
              <a:off x="6096000" y="3851808"/>
              <a:ext cx="2152482" cy="2148840"/>
            </a:xfrm>
            <a:prstGeom prst="teardrop">
              <a:avLst/>
            </a:prstGeom>
            <a:solidFill>
              <a:srgbClr val="E63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3876" y="4077477"/>
              <a:ext cx="1467345" cy="146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4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90528" y="82829"/>
            <a:ext cx="6775329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Summary: Key Lessons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096258" y="4685763"/>
            <a:ext cx="1828800" cy="18288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447768" y="827365"/>
            <a:ext cx="1828800" cy="1828800"/>
          </a:xfrm>
          <a:prstGeom prst="flowChartConnector">
            <a:avLst/>
          </a:prstGeom>
          <a:solidFill>
            <a:srgbClr val="F49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1759392" y="2769619"/>
            <a:ext cx="1828800" cy="18288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121377" y="1080045"/>
            <a:ext cx="9255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Consultation and Buy-in Set the Stage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strong initial foundation is ideal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never too 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6568" y="3022300"/>
            <a:ext cx="9292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and engagement are key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and maintain relationships with those you can count 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Processes/outcomes are inter-connected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6258" y="4753777"/>
            <a:ext cx="84557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Build and maintain sustainable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explicit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flexible – within reason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re-evaluating and learning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8"/>
          <p:cNvSpPr/>
          <p:nvPr/>
        </p:nvSpPr>
        <p:spPr>
          <a:xfrm flipH="1">
            <a:off x="2450614" y="5007813"/>
            <a:ext cx="914400" cy="914400"/>
          </a:xfrm>
          <a:prstGeom prst="teardrop">
            <a:avLst/>
          </a:prstGeom>
          <a:solidFill>
            <a:srgbClr val="F49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ardrop 7"/>
          <p:cNvSpPr/>
          <p:nvPr/>
        </p:nvSpPr>
        <p:spPr>
          <a:xfrm flipH="1">
            <a:off x="1964717" y="3923223"/>
            <a:ext cx="914400" cy="914400"/>
          </a:xfrm>
          <a:prstGeom prst="teardrop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34756">
            <a:off x="9166390" y="448791"/>
            <a:ext cx="2285326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Agenda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6" name="Teardrop 5"/>
          <p:cNvSpPr/>
          <p:nvPr/>
        </p:nvSpPr>
        <p:spPr>
          <a:xfrm flipH="1">
            <a:off x="1045896" y="1754043"/>
            <a:ext cx="914400" cy="914400"/>
          </a:xfrm>
          <a:prstGeom prst="teardrop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ardrop 6"/>
          <p:cNvSpPr/>
          <p:nvPr/>
        </p:nvSpPr>
        <p:spPr>
          <a:xfrm flipH="1">
            <a:off x="1536214" y="2838633"/>
            <a:ext cx="914400" cy="914400"/>
          </a:xfrm>
          <a:prstGeom prst="teardrop">
            <a:avLst/>
          </a:prstGeom>
          <a:solidFill>
            <a:srgbClr val="E63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117" y="5206188"/>
            <a:ext cx="3340386" cy="51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168" y="1949633"/>
            <a:ext cx="6521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Our Institutional and Evaluation Context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60296" y="3031438"/>
            <a:ext cx="879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 Contrasting Case Studies, and Defining Success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614" y="4118813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Implementation Lessons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470" y="3151225"/>
            <a:ext cx="5547530" cy="371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  <p:bldP spid="3" grpId="0" build="p"/>
      <p:bldP spid="4" grpId="0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75930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5" name="Teardrop 4"/>
          <p:cNvSpPr/>
          <p:nvPr/>
        </p:nvSpPr>
        <p:spPr>
          <a:xfrm rot="-5400000">
            <a:off x="4739948" y="2194560"/>
            <a:ext cx="2468880" cy="2468880"/>
          </a:xfrm>
          <a:prstGeom prst="teardrop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6211" y="3032470"/>
            <a:ext cx="4027789" cy="793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Questions?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340" y="6297931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10800000" flipH="1">
            <a:off x="0" y="0"/>
            <a:ext cx="4469363" cy="68580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532184" y="2908397"/>
            <a:ext cx="3108960" cy="3108960"/>
          </a:xfrm>
          <a:prstGeom prst="flowChartConnector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20952939">
            <a:off x="-3998" y="690465"/>
            <a:ext cx="9349272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About the University of Toronto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959" y="1"/>
            <a:ext cx="2905041" cy="6858000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7" idx="6"/>
          </p:cNvCxnSpPr>
          <p:nvPr/>
        </p:nvCxnSpPr>
        <p:spPr>
          <a:xfrm flipV="1">
            <a:off x="3641144" y="3536023"/>
            <a:ext cx="6624105" cy="92685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34212" y="2231705"/>
            <a:ext cx="53527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70,728 Undergraduate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18,038 Graduate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14,240 Faculty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Campuses, 20 Faculties/Divisions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 Libraries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6329" y="6642556"/>
            <a:ext cx="2300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https://www.utoronto.ca/about-u-of-t/quick-facts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21741" y="394556"/>
            <a:ext cx="7865458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Course Evaluations @ </a:t>
            </a:r>
            <a:r>
              <a:rPr lang="en-CA" sz="5400" dirty="0" err="1" smtClean="0">
                <a:latin typeface="Baskerville Old Face" panose="02020602080505020303" pitchFamily="18" charset="0"/>
              </a:rPr>
              <a:t>UofT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 flipH="1">
            <a:off x="827314" y="2612571"/>
            <a:ext cx="11364686" cy="4245429"/>
          </a:xfrm>
          <a:prstGeom prst="rtTriangle">
            <a:avLst/>
          </a:prstGeom>
          <a:solidFill>
            <a:srgbClr val="F49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17890" y="1539745"/>
            <a:ext cx="7478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Began implementing new Course Evaluation Framework with Blue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 Faculties served by central Course Evaluations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Dedicated, centralized Course Evaluations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at Centre for Teaching Support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Innovation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049" y="2058098"/>
            <a:ext cx="3075064" cy="4594965"/>
          </a:xfrm>
          <a:prstGeom prst="round2Diag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72932"/>
            <a:ext cx="10058400" cy="333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872932"/>
            <a:ext cx="2133600" cy="333598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1" y="6208912"/>
            <a:ext cx="12192001" cy="64908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02" y="187100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Implementation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73" y="1396747"/>
            <a:ext cx="7901198" cy="1969540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 roll-out (projected completion by 2020)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Academically designed and driven framework (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EvalUT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208912"/>
            <a:ext cx="12192000" cy="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2872932"/>
            <a:ext cx="0" cy="33359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049" y="313635"/>
            <a:ext cx="7865458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The Cascaded Framework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4" name="Curved Left Arrow 3"/>
          <p:cNvSpPr/>
          <p:nvPr/>
        </p:nvSpPr>
        <p:spPr>
          <a:xfrm rot="1635176">
            <a:off x="4277184" y="1978193"/>
            <a:ext cx="1369668" cy="4470920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490106" y="1378725"/>
            <a:ext cx="6104386" cy="4709493"/>
            <a:chOff x="356049" y="1529395"/>
            <a:chExt cx="6753157" cy="5018837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971248762"/>
                </p:ext>
              </p:extLst>
            </p:nvPr>
          </p:nvGraphicFramePr>
          <p:xfrm>
            <a:off x="356049" y="1529395"/>
            <a:ext cx="5240510" cy="50188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 rot="1485899">
              <a:off x="5392413" y="4576171"/>
              <a:ext cx="1716793" cy="68998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CA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 broad-based to granular assessment</a:t>
              </a:r>
              <a:endPara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75094" y="2763976"/>
            <a:ext cx="4612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Centralised and decentralised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Summative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formative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Customized teaching priorities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510" y="332833"/>
            <a:ext cx="7865458" cy="839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 smtClean="0">
                <a:latin typeface="Baskerville Old Face" panose="02020602080505020303" pitchFamily="18" charset="0"/>
              </a:rPr>
              <a:t>Implementation Overview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0" y="2612571"/>
            <a:ext cx="11364686" cy="4245429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10" y="3064260"/>
            <a:ext cx="4173953" cy="310686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bg1"/>
            </a:solidFill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00709" y="1490640"/>
            <a:ext cx="66956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role: central coordination of stakeholders in bottom-up activities</a:t>
            </a:r>
            <a:b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committees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priorities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policy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ongoing work post-implementation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Point of contact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Local staff prepare ROSI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(student information system) data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Local initiatives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Compare &amp; Contrast: Case Studies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undergraduate faculty with several independent departments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Many classes with variability in class size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solidFill>
            <a:srgbClr val="E63A88"/>
          </a:solidFill>
        </p:spPr>
        <p:txBody>
          <a:bodyPr/>
          <a:lstStyle/>
          <a:p>
            <a:endParaRPr lang="en-CA" dirty="0" smtClean="0"/>
          </a:p>
          <a:p>
            <a:endParaRPr lang="en-CA" sz="1100" dirty="0"/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Small, professional, </a:t>
            </a:r>
            <a:b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faculty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Classes max out with enrolment of 80 students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901" y="4745607"/>
            <a:ext cx="1194318" cy="123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702" y="4745608"/>
            <a:ext cx="1233117" cy="12331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03896" y="2189682"/>
            <a:ext cx="4534430" cy="646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A</a:t>
            </a:r>
            <a:r>
              <a:rPr lang="en-CA" sz="3600" dirty="0">
                <a:latin typeface="Baskerville Old Face" panose="02020602080505020303" pitchFamily="18" charset="0"/>
              </a:rPr>
              <a:t> </a:t>
            </a:r>
            <a:r>
              <a:rPr lang="en-CA" sz="3200" dirty="0" smtClean="0">
                <a:latin typeface="Baskerville Old Face" panose="02020602080505020303" pitchFamily="18" charset="0"/>
              </a:rPr>
              <a:t>- 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“Challenging”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40760" y="2189682"/>
            <a:ext cx="4683967" cy="618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B </a:t>
            </a:r>
            <a:r>
              <a:rPr lang="en-CA" sz="3200" dirty="0" smtClean="0">
                <a:latin typeface="Baskerville Old Face" panose="02020602080505020303" pitchFamily="18" charset="0"/>
              </a:rPr>
              <a:t>-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“Early Success”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87" y="240342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dirty="0" smtClean="0">
                <a:latin typeface="Baskerville Old Face" panose="02020602080505020303" pitchFamily="18" charset="0"/>
              </a:rPr>
              <a:t>Defining Success</a:t>
            </a:r>
            <a:endParaRPr lang="en-CA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 delegated main responsibilities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Poor “buy-in” by faculty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Procedural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issues have lead to problematic data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Mixed success with relationships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oundRect">
            <a:avLst/>
          </a:prstGeom>
          <a:solidFill>
            <a:srgbClr val="E63A88"/>
          </a:solidFill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sz="1100" dirty="0"/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Ongoing conversation with leaders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Use of course evaluation data in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program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us identify gaps in our data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Consistently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positive relationships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901" y="4745607"/>
            <a:ext cx="1194318" cy="1233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702" y="4745608"/>
            <a:ext cx="1233117" cy="12331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03896" y="2189682"/>
            <a:ext cx="4534430" cy="646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A</a:t>
            </a:r>
            <a:r>
              <a:rPr lang="en-CA" sz="3600" dirty="0">
                <a:latin typeface="Baskerville Old Face" panose="02020602080505020303" pitchFamily="18" charset="0"/>
              </a:rPr>
              <a:t> </a:t>
            </a:r>
            <a:r>
              <a:rPr lang="en-CA" sz="3200" dirty="0" smtClean="0">
                <a:latin typeface="Baskerville Old Face" panose="02020602080505020303" pitchFamily="18" charset="0"/>
              </a:rPr>
              <a:t>- 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“Challenging”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40760" y="2189682"/>
            <a:ext cx="4683967" cy="618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>
                <a:latin typeface="Baskerville Old Face" panose="02020602080505020303" pitchFamily="18" charset="0"/>
              </a:rPr>
              <a:t>Faculty B </a:t>
            </a:r>
            <a:r>
              <a:rPr lang="en-CA" sz="3200" dirty="0" smtClean="0">
                <a:latin typeface="Baskerville Old Face" panose="02020602080505020303" pitchFamily="18" charset="0"/>
              </a:rPr>
              <a:t>-</a:t>
            </a:r>
            <a:r>
              <a:rPr lang="en-CA" sz="3200" i="1" dirty="0" smtClean="0">
                <a:latin typeface="Baskerville Old Face" panose="02020602080505020303" pitchFamily="18" charset="0"/>
              </a:rPr>
              <a:t>“Early Success”</a:t>
            </a:r>
            <a:endParaRPr lang="en-CA" sz="3200" i="1" dirty="0"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6287992"/>
            <a:ext cx="4299327" cy="4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E3086"/>
      </a:accent2>
      <a:accent3>
        <a:srgbClr val="A5A5A5"/>
      </a:accent3>
      <a:accent4>
        <a:srgbClr val="26262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630</Words>
  <Application>Microsoft Office PowerPoint</Application>
  <PresentationFormat>Widescreen</PresentationFormat>
  <Paragraphs>204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Times New Roman</vt:lpstr>
      <vt:lpstr>Office Theme</vt:lpstr>
      <vt:lpstr>A Tale of Two Faculties A Study in Contrasts and Lessons Learned</vt:lpstr>
      <vt:lpstr>Agenda</vt:lpstr>
      <vt:lpstr>PowerPoint Presentation</vt:lpstr>
      <vt:lpstr>PowerPoint Presentation</vt:lpstr>
      <vt:lpstr>Implementation</vt:lpstr>
      <vt:lpstr>PowerPoint Presentation</vt:lpstr>
      <vt:lpstr>PowerPoint Presentation</vt:lpstr>
      <vt:lpstr>Compare &amp; Contrast: Case Studies</vt:lpstr>
      <vt:lpstr>Defining Success</vt:lpstr>
      <vt:lpstr>PowerPoint Presentation</vt:lpstr>
      <vt:lpstr>Consultation and Buy-In</vt:lpstr>
      <vt:lpstr>PowerPoint Presentation</vt:lpstr>
      <vt:lpstr>Collaboration and Engagement</vt:lpstr>
      <vt:lpstr>PowerPoint Presentation</vt:lpstr>
      <vt:lpstr>Sustainable Processes</vt:lpstr>
      <vt:lpstr>PowerPoint Presentation</vt:lpstr>
      <vt:lpstr>Measuring Success</vt:lpstr>
      <vt:lpstr>Measuring Success</vt:lpstr>
      <vt:lpstr>PowerPoint Presentation</vt:lpstr>
      <vt:lpstr>PowerPoint Presentation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James</dc:creator>
  <cp:lastModifiedBy>Gregory Hum</cp:lastModifiedBy>
  <cp:revision>139</cp:revision>
  <dcterms:created xsi:type="dcterms:W3CDTF">2017-05-16T19:21:16Z</dcterms:created>
  <dcterms:modified xsi:type="dcterms:W3CDTF">2018-01-09T15:37:22Z</dcterms:modified>
</cp:coreProperties>
</file>